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2" r:id="rId6"/>
    <p:sldId id="260" r:id="rId7"/>
    <p:sldId id="261" r:id="rId8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2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5B526-569B-4727-9FC5-B4E35E41C95E}" type="datetimeFigureOut">
              <a:rPr lang="nb-NO" smtClean="0"/>
              <a:t>06.02.2012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86463-BA5F-4034-B89B-732945FB5BB4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5B526-569B-4727-9FC5-B4E35E41C95E}" type="datetimeFigureOut">
              <a:rPr lang="nb-NO" smtClean="0"/>
              <a:t>06.02.2012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86463-BA5F-4034-B89B-732945FB5BB4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5B526-569B-4727-9FC5-B4E35E41C95E}" type="datetimeFigureOut">
              <a:rPr lang="nb-NO" smtClean="0"/>
              <a:t>06.02.2012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86463-BA5F-4034-B89B-732945FB5BB4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5B526-569B-4727-9FC5-B4E35E41C95E}" type="datetimeFigureOut">
              <a:rPr lang="nb-NO" smtClean="0"/>
              <a:t>06.02.2012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86463-BA5F-4034-B89B-732945FB5BB4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5B526-569B-4727-9FC5-B4E35E41C95E}" type="datetimeFigureOut">
              <a:rPr lang="nb-NO" smtClean="0"/>
              <a:t>06.02.2012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86463-BA5F-4034-B89B-732945FB5BB4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5B526-569B-4727-9FC5-B4E35E41C95E}" type="datetimeFigureOut">
              <a:rPr lang="nb-NO" smtClean="0"/>
              <a:t>06.02.2012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86463-BA5F-4034-B89B-732945FB5BB4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5B526-569B-4727-9FC5-B4E35E41C95E}" type="datetimeFigureOut">
              <a:rPr lang="nb-NO" smtClean="0"/>
              <a:t>06.02.2012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86463-BA5F-4034-B89B-732945FB5BB4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5B526-569B-4727-9FC5-B4E35E41C95E}" type="datetimeFigureOut">
              <a:rPr lang="nb-NO" smtClean="0"/>
              <a:t>06.02.2012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86463-BA5F-4034-B89B-732945FB5BB4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5B526-569B-4727-9FC5-B4E35E41C95E}" type="datetimeFigureOut">
              <a:rPr lang="nb-NO" smtClean="0"/>
              <a:t>06.02.2012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86463-BA5F-4034-B89B-732945FB5BB4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5B526-569B-4727-9FC5-B4E35E41C95E}" type="datetimeFigureOut">
              <a:rPr lang="nb-NO" smtClean="0"/>
              <a:t>06.02.2012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86463-BA5F-4034-B89B-732945FB5BB4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5B526-569B-4727-9FC5-B4E35E41C95E}" type="datetimeFigureOut">
              <a:rPr lang="nb-NO" smtClean="0"/>
              <a:t>06.02.2012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86463-BA5F-4034-B89B-732945FB5BB4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5B526-569B-4727-9FC5-B4E35E41C95E}" type="datetimeFigureOut">
              <a:rPr lang="nb-NO" smtClean="0"/>
              <a:t>06.02.2012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86463-BA5F-4034-B89B-732945FB5BB4}" type="slidenum">
              <a:rPr lang="nb-NO" smtClean="0"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Personopplysningslovens saklige og geografiske virkeområde,</a:t>
            </a:r>
            <a:b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samt spørsmålet om overføring av </a:t>
            </a:r>
            <a:r>
              <a:rPr lang="nb-NO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person-opplysninger</a:t>
            </a:r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til tredjeland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800" dirty="0" smtClean="0"/>
              <a:t>Dag Wiese Schartum, AFIN</a:t>
            </a:r>
            <a:endParaRPr lang="nb-NO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500034" y="571480"/>
            <a:ext cx="7772400" cy="762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Saklig virkeområde (</a:t>
            </a:r>
            <a:r>
              <a:rPr kumimoji="0" lang="nb-NO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hva</a:t>
            </a:r>
            <a:r>
              <a:rPr kumimoji="0" lang="nb-NO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gjelder loven for?)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00034" y="1571612"/>
            <a:ext cx="789622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2400" dirty="0"/>
              <a:t>Loven gjelder for</a:t>
            </a:r>
            <a:br>
              <a:rPr lang="nb-NO" sz="2400" dirty="0"/>
            </a:br>
            <a:r>
              <a:rPr lang="nb-NO" sz="2400" dirty="0"/>
              <a:t>a) behandling av personopplysninger som helt eller </a:t>
            </a:r>
            <a:r>
              <a:rPr lang="nb-NO" sz="2400" dirty="0" smtClean="0"/>
              <a:t>delvis     skjer </a:t>
            </a:r>
            <a:r>
              <a:rPr lang="nb-NO" sz="2400" dirty="0"/>
              <a:t>med elektroniske hjelpemidler, og</a:t>
            </a:r>
            <a:br>
              <a:rPr lang="nb-NO" sz="2400" dirty="0"/>
            </a:br>
            <a:r>
              <a:rPr lang="nb-NO" sz="2400" dirty="0"/>
              <a:t>b) annen behandling av personopplysninger når disse inngår</a:t>
            </a:r>
            <a:br>
              <a:rPr lang="nb-NO" sz="2400" dirty="0"/>
            </a:br>
            <a:r>
              <a:rPr lang="nb-NO" sz="2400" dirty="0"/>
              <a:t>    eller skal inngå i et personregister. </a:t>
            </a:r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>
            <a:off x="1928794" y="2643182"/>
            <a:ext cx="3000396" cy="0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>
            <a:off x="3176550" y="3362308"/>
            <a:ext cx="1714512" cy="0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6" name="Line 7"/>
          <p:cNvSpPr>
            <a:spLocks noChangeShapeType="1"/>
          </p:cNvSpPr>
          <p:nvPr/>
        </p:nvSpPr>
        <p:spPr bwMode="auto">
          <a:xfrm>
            <a:off x="7286644" y="3000372"/>
            <a:ext cx="685800" cy="0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>
            <a:off x="1462038" y="3362308"/>
            <a:ext cx="1143008" cy="0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5786446" y="2285992"/>
            <a:ext cx="1857388" cy="0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9" name="TekstSylinder 8"/>
          <p:cNvSpPr txBox="1"/>
          <p:nvPr/>
        </p:nvSpPr>
        <p:spPr>
          <a:xfrm>
            <a:off x="428596" y="3786190"/>
            <a:ext cx="8358246" cy="29238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1"/>
            <a:r>
              <a:rPr lang="nb-NO" sz="2400" dirty="0" smtClean="0">
                <a:solidFill>
                  <a:schemeClr val="accent1">
                    <a:lumMod val="75000"/>
                  </a:schemeClr>
                </a:solidFill>
              </a:rPr>
              <a:t>Direktivet gjelder bl.a. ikke for: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 smtClean="0">
                <a:solidFill>
                  <a:schemeClr val="accent1">
                    <a:lumMod val="75000"/>
                  </a:schemeClr>
                </a:solidFill>
              </a:rPr>
              <a:t>  behandling som gjelder offentlig sikkerhet, forsvar, statens sikkerhet</a:t>
            </a:r>
          </a:p>
          <a:p>
            <a:pPr lvl="1"/>
            <a:r>
              <a:rPr lang="nb-NO" sz="2000" dirty="0" smtClean="0">
                <a:solidFill>
                  <a:schemeClr val="accent1">
                    <a:lumMod val="75000"/>
                  </a:schemeClr>
                </a:solidFill>
              </a:rPr>
              <a:t>(herunder statens økonomiske interesser når behandlingen er forbundet</a:t>
            </a:r>
          </a:p>
          <a:p>
            <a:pPr lvl="1"/>
            <a:r>
              <a:rPr lang="nb-NO" sz="2000" dirty="0" smtClean="0">
                <a:solidFill>
                  <a:schemeClr val="accent1">
                    <a:lumMod val="75000"/>
                  </a:schemeClr>
                </a:solidFill>
              </a:rPr>
              <a:t>med spørsmål om statens sikkerhet) og statens virksomhet på det strafferettslige område.</a:t>
            </a:r>
          </a:p>
          <a:p>
            <a:pPr lvl="1"/>
            <a:endParaRPr lang="nb-NO" sz="2000" dirty="0"/>
          </a:p>
          <a:p>
            <a:pPr lvl="1"/>
            <a:r>
              <a:rPr lang="nb-NO" sz="2000" dirty="0" smtClean="0"/>
              <a:t>Den norske loven inneholder ikke tilsvarende unntak i </a:t>
            </a:r>
            <a:r>
              <a:rPr lang="nb-NO" sz="2000" dirty="0" err="1" smtClean="0"/>
              <a:t>personopplysnings-loven</a:t>
            </a:r>
            <a:r>
              <a:rPr lang="nb-NO" sz="2000" dirty="0" smtClean="0"/>
              <a:t>, men unntar dels i forskrift (§ 1-3) og dels i særlovgivning (bl.a. som lex superior)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685800" y="3429000"/>
            <a:ext cx="184731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endParaRPr lang="nb-NO" dirty="0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685800" y="3810000"/>
            <a:ext cx="184731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endParaRPr lang="nb-NO" dirty="0"/>
          </a:p>
        </p:txBody>
      </p:sp>
      <p:sp>
        <p:nvSpPr>
          <p:cNvPr id="17" name="Plassholder for innhold 16"/>
          <p:cNvSpPr>
            <a:spLocks noGrp="1"/>
          </p:cNvSpPr>
          <p:nvPr>
            <p:ph idx="1"/>
          </p:nvPr>
        </p:nvSpPr>
        <p:spPr>
          <a:xfrm>
            <a:off x="357158" y="785794"/>
            <a:ext cx="8572560" cy="557216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nb-NO" sz="2400" dirty="0" smtClean="0">
                <a:solidFill>
                  <a:srgbClr val="C00000"/>
                </a:solidFill>
              </a:rPr>
              <a:t>Viktige unntak</a:t>
            </a:r>
          </a:p>
          <a:p>
            <a:pPr marL="457200" indent="-457200"/>
            <a:r>
              <a:rPr lang="nb-NO" sz="2400" dirty="0" smtClean="0"/>
              <a:t>Behandling for rent personlige eller andre private formål er fullstendig unntatt</a:t>
            </a:r>
          </a:p>
          <a:p>
            <a:pPr marL="857250" lvl="1" indent="-457200"/>
            <a:r>
              <a:rPr lang="nb-NO" sz="2000" dirty="0" smtClean="0"/>
              <a:t>Jf. direktivet: ”rent personlige eller familiemessige aktiviteter” (art. 3(2))</a:t>
            </a:r>
          </a:p>
          <a:p>
            <a:pPr marL="857250" lvl="1" indent="-457200"/>
            <a:r>
              <a:rPr lang="nb-NO" sz="2000" dirty="0" smtClean="0"/>
              <a:t>Jf. </a:t>
            </a:r>
            <a:r>
              <a:rPr lang="nb-NO" sz="2000" dirty="0" err="1" smtClean="0"/>
              <a:t>Lindqvist-dommen</a:t>
            </a:r>
            <a:r>
              <a:rPr lang="nb-NO" sz="2000" dirty="0" smtClean="0"/>
              <a:t>: ”tilgjengelige for et ubestemt antall personer”</a:t>
            </a:r>
            <a:endParaRPr lang="nb-NO" sz="2000" dirty="0" smtClean="0"/>
          </a:p>
          <a:p>
            <a:pPr marL="457200" indent="-457200"/>
            <a:r>
              <a:rPr lang="nb-NO" sz="2400" dirty="0" smtClean="0"/>
              <a:t>Vesentlige unntak for å beskytte ytringsfrihet mv, se § 7</a:t>
            </a:r>
          </a:p>
          <a:p>
            <a:pPr marL="857250" lvl="1" indent="-457200"/>
            <a:r>
              <a:rPr lang="nb-NO" sz="2000" dirty="0" smtClean="0"/>
              <a:t>”utelukkende kunstneriske, litterære eller journalistiske, herunder opinionsdannende formål” (jf PVN-2010-11 (Bredskapshjem), PVN 2006-02 (debattinnlegg) og PVN 2005-03 (</a:t>
            </a:r>
            <a:r>
              <a:rPr lang="nb-NO" sz="2000" dirty="0" err="1" smtClean="0"/>
              <a:t>Psykopat.no</a:t>
            </a:r>
            <a:r>
              <a:rPr lang="nb-NO" sz="2000" dirty="0" smtClean="0"/>
              <a:t>)</a:t>
            </a:r>
          </a:p>
          <a:p>
            <a:pPr marL="857250" lvl="1" indent="-457200"/>
            <a:r>
              <a:rPr lang="nb-NO" sz="2000" dirty="0" smtClean="0"/>
              <a:t>Bare §§ 13 – 15,  og </a:t>
            </a:r>
            <a:r>
              <a:rPr lang="nb-NO" sz="2000" dirty="0" err="1" smtClean="0"/>
              <a:t>kap</a:t>
            </a:r>
            <a:r>
              <a:rPr lang="nb-NO" sz="2000" dirty="0" smtClean="0"/>
              <a:t>. VII gjelder </a:t>
            </a:r>
            <a:endParaRPr lang="nb-NO" sz="2000" dirty="0" smtClean="0"/>
          </a:p>
          <a:p>
            <a:pPr marL="457200" indent="-457200"/>
            <a:r>
              <a:rPr lang="nb-NO" sz="2400" dirty="0" smtClean="0"/>
              <a:t>Behandling av personopplysninger i rettspleien, jf </a:t>
            </a:r>
            <a:r>
              <a:rPr lang="nb-NO" sz="2400" dirty="0" err="1" smtClean="0"/>
              <a:t>pof</a:t>
            </a:r>
            <a:r>
              <a:rPr lang="nb-NO" sz="2400" dirty="0" smtClean="0"/>
              <a:t> § 1-3</a:t>
            </a:r>
          </a:p>
          <a:p>
            <a:pPr marL="857250" lvl="1" indent="-457200"/>
            <a:r>
              <a:rPr lang="nb-NO" sz="2000" dirty="0" smtClean="0"/>
              <a:t>”Personopplysningsloven gjelder ikke for saker som behandles eller avgjøres i medhold av rettspleielovene (domstolloven, straffeprosessloven, tvisteloven og tvangsfullbyrdelsesloven mv.).”</a:t>
            </a:r>
          </a:p>
          <a:p>
            <a:pPr marL="457200" indent="-457200"/>
            <a:r>
              <a:rPr lang="nb-NO" sz="2400" dirty="0" smtClean="0"/>
              <a:t>Dessuten enkelte begrensede unntak etter </a:t>
            </a:r>
            <a:r>
              <a:rPr lang="nb-NO" sz="2400" dirty="0" err="1" smtClean="0"/>
              <a:t>pof</a:t>
            </a:r>
            <a:r>
              <a:rPr lang="nb-NO" sz="2400" dirty="0" smtClean="0"/>
              <a:t> § 1-1 (Riksrevisjonen) og § 1-2 (Rikets sikkerhet)</a:t>
            </a:r>
          </a:p>
          <a:p>
            <a:pPr>
              <a:buNone/>
            </a:pPr>
            <a:endParaRPr lang="nb-NO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62000" y="381000"/>
            <a:ext cx="7772400" cy="762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Stedlig virkeområde (</a:t>
            </a:r>
            <a:r>
              <a:rPr kumimoji="0" lang="nb-NO" sz="2800" b="0" i="1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hvor</a:t>
            </a:r>
            <a:r>
              <a:rPr kumimoji="0" lang="nb-NO" sz="28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gjelder loven?)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76212" y="1038228"/>
            <a:ext cx="66897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2000" dirty="0"/>
              <a:t>Loven gjelder for behandlingsansvarlige som er etablert i Norge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76212" y="2409828"/>
            <a:ext cx="728353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2000" dirty="0"/>
              <a:t>Loven gjelder også for behandlingsansvarlige som er etablert i stater</a:t>
            </a:r>
            <a:br>
              <a:rPr lang="nb-NO" sz="2000" dirty="0"/>
            </a:br>
            <a:r>
              <a:rPr lang="nb-NO" sz="2000" dirty="0"/>
              <a:t>utenfor EØS-området dersom den behandlingsansvarlige benytter</a:t>
            </a:r>
            <a:br>
              <a:rPr lang="nb-NO" sz="2000" dirty="0"/>
            </a:br>
            <a:r>
              <a:rPr lang="nb-NO" sz="2000" dirty="0"/>
              <a:t>hjelpemidler i </a:t>
            </a:r>
            <a:r>
              <a:rPr lang="nb-NO" sz="2000" dirty="0" smtClean="0"/>
              <a:t>Norge (men ikke ved ren overføring)</a:t>
            </a:r>
            <a:endParaRPr lang="nb-NO" sz="2000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76212" y="1571628"/>
            <a:ext cx="84169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/>
              <a:t>Dersom behandlingsansvarlige ikke er etablert i Norge, men i et annet EØS-land,</a:t>
            </a:r>
          </a:p>
          <a:p>
            <a:r>
              <a:rPr lang="nb-NO" sz="2000"/>
              <a:t>gjelder vedkommende lands lov (selv om behandlingen skjer i Norge)</a:t>
            </a:r>
          </a:p>
        </p:txBody>
      </p:sp>
      <p:grpSp>
        <p:nvGrpSpPr>
          <p:cNvPr id="6" name="Group 11"/>
          <p:cNvGrpSpPr>
            <a:grpSpLocks/>
          </p:cNvGrpSpPr>
          <p:nvPr/>
        </p:nvGrpSpPr>
        <p:grpSpPr bwMode="auto">
          <a:xfrm>
            <a:off x="3629012" y="1343028"/>
            <a:ext cx="3436938" cy="2454275"/>
            <a:chOff x="2112" y="1104"/>
            <a:chExt cx="2165" cy="1546"/>
          </a:xfrm>
        </p:grpSpPr>
        <p:grpSp>
          <p:nvGrpSpPr>
            <p:cNvPr id="7" name="Group 9"/>
            <p:cNvGrpSpPr>
              <a:grpSpLocks/>
            </p:cNvGrpSpPr>
            <p:nvPr/>
          </p:nvGrpSpPr>
          <p:grpSpPr bwMode="auto">
            <a:xfrm>
              <a:off x="2544" y="1104"/>
              <a:ext cx="1440" cy="864"/>
              <a:chOff x="2544" y="1104"/>
              <a:chExt cx="1440" cy="864"/>
            </a:xfrm>
          </p:grpSpPr>
          <p:sp>
            <p:nvSpPr>
              <p:cNvPr id="9" name="Line 6"/>
              <p:cNvSpPr>
                <a:spLocks noChangeShapeType="1"/>
              </p:cNvSpPr>
              <p:nvPr/>
            </p:nvSpPr>
            <p:spPr bwMode="auto">
              <a:xfrm>
                <a:off x="3168" y="1104"/>
                <a:ext cx="480" cy="0"/>
              </a:xfrm>
              <a:prstGeom prst="line">
                <a:avLst/>
              </a:prstGeom>
              <a:noFill/>
              <a:ln w="19050">
                <a:solidFill>
                  <a:srgbClr val="CC33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0" name="Line 7"/>
              <p:cNvSpPr>
                <a:spLocks noChangeShapeType="1"/>
              </p:cNvSpPr>
              <p:nvPr/>
            </p:nvSpPr>
            <p:spPr bwMode="auto">
              <a:xfrm>
                <a:off x="3504" y="1968"/>
                <a:ext cx="480" cy="0"/>
              </a:xfrm>
              <a:prstGeom prst="line">
                <a:avLst/>
              </a:prstGeom>
              <a:noFill/>
              <a:ln w="19050">
                <a:solidFill>
                  <a:srgbClr val="CC33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" name="Line 8"/>
              <p:cNvSpPr>
                <a:spLocks noChangeShapeType="1"/>
              </p:cNvSpPr>
              <p:nvPr/>
            </p:nvSpPr>
            <p:spPr bwMode="auto">
              <a:xfrm>
                <a:off x="2544" y="1440"/>
                <a:ext cx="480" cy="0"/>
              </a:xfrm>
              <a:prstGeom prst="line">
                <a:avLst/>
              </a:prstGeom>
              <a:noFill/>
              <a:ln w="19050">
                <a:solidFill>
                  <a:srgbClr val="CC33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8" name="Text Box 10"/>
            <p:cNvSpPr txBox="1">
              <a:spLocks noChangeArrowheads="1"/>
            </p:cNvSpPr>
            <p:nvPr/>
          </p:nvSpPr>
          <p:spPr bwMode="auto">
            <a:xfrm>
              <a:off x="2112" y="2400"/>
              <a:ext cx="216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rgbClr val="A50021"/>
                  </a:solidFill>
                </a:rPr>
                <a:t>Hva vil det si å være “etablert”?</a:t>
              </a:r>
            </a:p>
          </p:txBody>
        </p:sp>
      </p:grp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2714612" y="3857628"/>
            <a:ext cx="59404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lvl="2"/>
            <a:r>
              <a:rPr lang="nb-NO" sz="2000">
                <a:solidFill>
                  <a:schemeClr val="accent2"/>
                </a:solidFill>
              </a:rPr>
              <a:t>1. Utøvelse av aktivitet, og</a:t>
            </a:r>
          </a:p>
          <a:p>
            <a:pPr lvl="2"/>
            <a:r>
              <a:rPr lang="nb-NO" sz="2000">
                <a:solidFill>
                  <a:schemeClr val="accent2"/>
                </a:solidFill>
              </a:rPr>
              <a:t>2. gjennom fast organisatorisk infrastruktur, og </a:t>
            </a:r>
          </a:p>
          <a:p>
            <a:pPr lvl="2"/>
            <a:r>
              <a:rPr lang="nb-NO" sz="2000">
                <a:solidFill>
                  <a:schemeClr val="accent2"/>
                </a:solidFill>
              </a:rPr>
              <a:t>3. over ubestemt tidsrom</a:t>
            </a:r>
            <a:endParaRPr lang="nb-NO" sz="2000"/>
          </a:p>
        </p:txBody>
      </p:sp>
      <p:sp>
        <p:nvSpPr>
          <p:cNvPr id="13" name="TekstSylinder 12"/>
          <p:cNvSpPr txBox="1"/>
          <p:nvPr/>
        </p:nvSpPr>
        <p:spPr>
          <a:xfrm>
            <a:off x="182508" y="4929198"/>
            <a:ext cx="896149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 smtClean="0"/>
              <a:t>EU-direktivet art. 28 (6)</a:t>
            </a:r>
          </a:p>
          <a:p>
            <a:pPr>
              <a:buFont typeface="Arial" pitchFamily="34" charset="0"/>
              <a:buChar char="•"/>
            </a:pPr>
            <a:r>
              <a:rPr lang="nb-NO" sz="2000" dirty="0" smtClean="0"/>
              <a:t>Dersom et annet EU-lands rett gjelder for behandling som skjer i Norge, kan </a:t>
            </a:r>
          </a:p>
          <a:p>
            <a:r>
              <a:rPr lang="nb-NO" sz="2000" dirty="0" smtClean="0"/>
              <a:t>  Datatilsynet anvende vedkommende lands rett på tilfellet</a:t>
            </a:r>
          </a:p>
          <a:p>
            <a:pPr>
              <a:buFont typeface="Arial" pitchFamily="34" charset="0"/>
              <a:buChar char="•"/>
            </a:pPr>
            <a:r>
              <a:rPr lang="nb-NO" sz="2000" dirty="0" smtClean="0"/>
              <a:t>Datatilsynet kan også anmode vedkommende lands tilsynsmyndighet om assistanse</a:t>
            </a:r>
          </a:p>
          <a:p>
            <a:pPr>
              <a:buFont typeface="Arial" pitchFamily="34" charset="0"/>
              <a:buChar char="•"/>
            </a:pPr>
            <a:r>
              <a:rPr lang="nb-NO" sz="2000" dirty="0" smtClean="0"/>
              <a:t>Tilsynsmyndighetene innen EU kan utveksle relevant informasjon</a:t>
            </a:r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autoUpdateAnimBg="0"/>
      <p:bldP spid="12" grpId="0" build="p" autoUpdateAnimBg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/>
          </a:bodyPr>
          <a:lstStyle/>
          <a:p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Overføring av personopplysninger til utlandet</a:t>
            </a:r>
            <a:endParaRPr lang="nb-NO" sz="32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14282" y="1214422"/>
            <a:ext cx="8715436" cy="5429288"/>
          </a:xfrm>
        </p:spPr>
        <p:txBody>
          <a:bodyPr>
            <a:normAutofit fontScale="77500" lnSpcReduction="20000"/>
          </a:bodyPr>
          <a:lstStyle/>
          <a:p>
            <a:r>
              <a:rPr lang="nb-NO" dirty="0" smtClean="0"/>
              <a:t>I den norske loven (§ 29) reguleres overføring til ”utlandet”, men dette må i praksis forstås som tredjeland, dvs. land utenfor EØS-området</a:t>
            </a:r>
          </a:p>
          <a:p>
            <a:r>
              <a:rPr lang="nb-NO" dirty="0" smtClean="0"/>
              <a:t>Utgangspunktet om forbud mot overføring til utlandet gjelder land som ikke sikrer forsvarlig behandling av </a:t>
            </a:r>
            <a:r>
              <a:rPr lang="nb-NO" dirty="0" err="1" smtClean="0"/>
              <a:t>person-opplysninger</a:t>
            </a:r>
            <a:endParaRPr lang="nb-NO" dirty="0" smtClean="0"/>
          </a:p>
          <a:p>
            <a:r>
              <a:rPr lang="nb-NO" dirty="0" smtClean="0"/>
              <a:t>Hva er ”overføring”?</a:t>
            </a:r>
          </a:p>
          <a:p>
            <a:pPr lvl="1"/>
            <a:r>
              <a:rPr lang="nb-NO" dirty="0" smtClean="0"/>
              <a:t>Den behandlingsansvarlige tar med lagringsmediet </a:t>
            </a:r>
            <a:r>
              <a:rPr lang="nb-NO" dirty="0" smtClean="0">
                <a:solidFill>
                  <a:srgbClr val="0070C0"/>
                </a:solidFill>
              </a:rPr>
              <a:t>(neppe)</a:t>
            </a:r>
          </a:p>
          <a:p>
            <a:pPr lvl="1"/>
            <a:r>
              <a:rPr lang="nb-NO" dirty="0" smtClean="0"/>
              <a:t>Opplysningene transmitteres via et tredjeland til et EØS-land </a:t>
            </a:r>
            <a:r>
              <a:rPr lang="nb-NO" dirty="0" smtClean="0">
                <a:solidFill>
                  <a:srgbClr val="0070C0"/>
                </a:solidFill>
              </a:rPr>
              <a:t>(nei)</a:t>
            </a:r>
          </a:p>
          <a:p>
            <a:pPr lvl="1"/>
            <a:r>
              <a:rPr lang="nb-NO" dirty="0" smtClean="0"/>
              <a:t>Opplysningene transmitteres  mellom tredjeland via EØS-land </a:t>
            </a:r>
            <a:r>
              <a:rPr lang="nb-NO" dirty="0" smtClean="0">
                <a:solidFill>
                  <a:srgbClr val="0070C0"/>
                </a:solidFill>
              </a:rPr>
              <a:t>(nei)</a:t>
            </a:r>
          </a:p>
          <a:p>
            <a:pPr lvl="1"/>
            <a:r>
              <a:rPr lang="nb-NO" dirty="0" smtClean="0"/>
              <a:t>Opplysninger sendes en eller flere bestemte adressater i et tredjeland </a:t>
            </a:r>
            <a:r>
              <a:rPr lang="nb-NO" dirty="0" smtClean="0">
                <a:solidFill>
                  <a:srgbClr val="0070C0"/>
                </a:solidFill>
              </a:rPr>
              <a:t>(ja)</a:t>
            </a:r>
          </a:p>
          <a:p>
            <a:pPr lvl="1"/>
            <a:r>
              <a:rPr lang="nb-NO" dirty="0" smtClean="0"/>
              <a:t>Opplysninger gjøres allment tilgjengelig på Internett </a:t>
            </a:r>
            <a:r>
              <a:rPr lang="nb-NO" dirty="0" smtClean="0">
                <a:solidFill>
                  <a:srgbClr val="0070C0"/>
                </a:solidFill>
              </a:rPr>
              <a:t>(kommer an på)</a:t>
            </a:r>
          </a:p>
          <a:p>
            <a:pPr lvl="2"/>
            <a:r>
              <a:rPr lang="nb-NO" sz="2600" dirty="0" smtClean="0"/>
              <a:t>JD uttalte at det ikke er ”overføring” til utlandet dersom opplysningene fritt kan spres i medhold av §§ 8 og 9 (men justiskomiteen ser ikke ut til å ha vært enige) </a:t>
            </a:r>
            <a:endParaRPr lang="nb-NO" sz="2600" dirty="0" smtClean="0"/>
          </a:p>
          <a:p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Kommisjonens og Datatilsynets rett til å bestemme hva som er tilstrekkelig vernenivå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158" y="1214422"/>
            <a:ext cx="8429684" cy="5214974"/>
          </a:xfrm>
        </p:spPr>
        <p:txBody>
          <a:bodyPr>
            <a:normAutofit fontScale="77500" lnSpcReduction="20000"/>
          </a:bodyPr>
          <a:lstStyle/>
          <a:p>
            <a:r>
              <a:rPr lang="nb-NO" dirty="0" smtClean="0"/>
              <a:t>Kommisjonen kan beslutte at et tredjeland har tilstrekkelig vernenivå</a:t>
            </a:r>
          </a:p>
          <a:p>
            <a:pPr lvl="1"/>
            <a:r>
              <a:rPr lang="nb-NO" dirty="0" smtClean="0"/>
              <a:t>Omfatter bl.a. Sveits, Ungarn, Argentina og Canada</a:t>
            </a:r>
          </a:p>
          <a:p>
            <a:pPr lvl="1"/>
            <a:r>
              <a:rPr lang="nb-NO" dirty="0" smtClean="0"/>
              <a:t>Slike beslutning gjelder også for Norge (jf </a:t>
            </a:r>
            <a:r>
              <a:rPr lang="nb-NO" dirty="0" err="1" smtClean="0"/>
              <a:t>pof</a:t>
            </a:r>
            <a:r>
              <a:rPr lang="nb-NO" dirty="0" smtClean="0"/>
              <a:t> § 6-1), jf. direktivet art. 25 og 26</a:t>
            </a:r>
          </a:p>
          <a:p>
            <a:r>
              <a:rPr lang="nb-NO" dirty="0" smtClean="0"/>
              <a:t>Kommisjonen kan beslutte  at enkelte behandlingsansvarlige i tredjeland har tilstrekkelig vernenivå</a:t>
            </a:r>
          </a:p>
          <a:p>
            <a:pPr lvl="1"/>
            <a:r>
              <a:rPr lang="nb-NO" dirty="0" smtClean="0"/>
              <a:t>Safe Harbor (USA,  mer enn 2000 selskaper)</a:t>
            </a:r>
          </a:p>
          <a:p>
            <a:pPr lvl="1"/>
            <a:r>
              <a:rPr lang="nb-NO" dirty="0" smtClean="0"/>
              <a:t>Standard kontraktsvilkår for overføring av personopplysninger til databehandlere i land som mangler tilstrekkelig vern (jf. outsourcing)</a:t>
            </a:r>
          </a:p>
          <a:p>
            <a:r>
              <a:rPr lang="nb-NO" dirty="0" smtClean="0"/>
              <a:t>Datatilsynet kan gjøre vurdering av vernenivået i et tredjeland og skal informere Kommisjonen og andre EØS-land dersom konklusjonen er negativ (</a:t>
            </a:r>
            <a:r>
              <a:rPr lang="nb-NO" dirty="0" err="1" smtClean="0"/>
              <a:t>pof</a:t>
            </a:r>
            <a:r>
              <a:rPr lang="nb-NO" dirty="0" smtClean="0"/>
              <a:t> § 6-2)</a:t>
            </a:r>
          </a:p>
          <a:p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Vilkår for å tillate overføring etter pol § 30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 fontScale="85000" lnSpcReduction="20000"/>
          </a:bodyPr>
          <a:lstStyle/>
          <a:p>
            <a:r>
              <a:rPr lang="nb-NO" dirty="0" smtClean="0"/>
              <a:t>Dersom vernenivået ikke er tilstrekkelig og EU-kommisjonen ikke har avgjort saken, kan overføring likevel skje selv om vernenivået ikke er tilfredsstillende (§ 30)</a:t>
            </a:r>
          </a:p>
          <a:p>
            <a:pPr lvl="1"/>
            <a:r>
              <a:rPr lang="nb-NO" dirty="0" smtClean="0"/>
              <a:t>Samtykke (bokstav a)</a:t>
            </a:r>
          </a:p>
          <a:p>
            <a:pPr lvl="1"/>
            <a:r>
              <a:rPr lang="nb-NO" dirty="0" smtClean="0"/>
              <a:t>Nødvendig grunn (registrertes interesser: bokstavene c – e; behandlingsansvarliges interesser:  bokstav f; og offentlige styringsinteresser: bokstavene b, g og h)</a:t>
            </a:r>
          </a:p>
          <a:p>
            <a:r>
              <a:rPr lang="nb-NO" dirty="0" smtClean="0"/>
              <a:t>I </a:t>
            </a:r>
            <a:r>
              <a:rPr lang="nb-NO" i="1" dirty="0" smtClean="0"/>
              <a:t>enkeltsaker</a:t>
            </a:r>
            <a:r>
              <a:rPr lang="nb-NO" dirty="0" smtClean="0"/>
              <a:t> kan Datatilsynet dispensere og tillate overføring til et tredjeland selv om vernenivået </a:t>
            </a:r>
            <a:r>
              <a:rPr lang="nb-NO" i="1" dirty="0" smtClean="0"/>
              <a:t>ikke</a:t>
            </a:r>
            <a:r>
              <a:rPr lang="nb-NO" dirty="0" smtClean="0"/>
              <a:t> er tilfredsstillende og det ikke er anledning til å gjøre unntak etter bokstavene a - h. Kommisjonen og andre EØS-land skal varsles</a:t>
            </a:r>
          </a:p>
          <a:p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723</Words>
  <Application>Microsoft Office PowerPoint</Application>
  <PresentationFormat>Skjermfremvisning (4:3)</PresentationFormat>
  <Paragraphs>57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8" baseType="lpstr">
      <vt:lpstr>Office-tema</vt:lpstr>
      <vt:lpstr>Personopplysningslovens saklige og geografiske virkeområde, samt spørsmålet om overføring av person-opplysninger til tredjeland</vt:lpstr>
      <vt:lpstr>Lysbilde 2</vt:lpstr>
      <vt:lpstr>Lysbilde 3</vt:lpstr>
      <vt:lpstr>Lysbilde 4</vt:lpstr>
      <vt:lpstr>Overføring av personopplysninger til utlandet</vt:lpstr>
      <vt:lpstr>Kommisjonens og Datatilsynets rett til å bestemme hva som er tilstrekkelig vernenivå</vt:lpstr>
      <vt:lpstr>Vilkår for å tillate overføring etter pol §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Personopplysningslovens saklige og geografiske virkeområde, samt spørsmålet om overføring av personopplysninger til tredjeland</dc:title>
  <dc:creator>eier</dc:creator>
  <cp:lastModifiedBy>eier</cp:lastModifiedBy>
  <cp:revision>2</cp:revision>
  <dcterms:created xsi:type="dcterms:W3CDTF">2012-02-06T19:42:45Z</dcterms:created>
  <dcterms:modified xsi:type="dcterms:W3CDTF">2012-02-06T22:13:28Z</dcterms:modified>
</cp:coreProperties>
</file>